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7099300" cy="10234600"/>
  <p:embeddedFontLst>
    <p:embeddedFont>
      <p:font typeface="Teko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ipuGjVxBnD1NwYWE5vWbMoMRAh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eko-bold.fntdata"/><Relationship Id="rId14" Type="http://schemas.openxmlformats.org/officeDocument/2006/relationships/font" Target="fonts/Teko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5e702716e_0_32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e5e702716e_0_32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e5e702716e_0_32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ee99c09d6_1_2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1ee99c09d6_1_2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1ee99c09d6_1_2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9ef856d05_0_28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f9ef856d05_0_28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f9ef856d05_0_28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9ef856d05_0_37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f9ef856d05_0_37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f9ef856d05_0_37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9ef856d05_0_45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f9ef856d05_0_45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f9ef856d05_0_45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9ef856d05_0_53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f9ef856d05_0_53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f9ef856d05_0_53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al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3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al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8" name="Google Shape;118;p32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3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23" name="Google Shape;123;p3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s-E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s-E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al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28" name="Google Shape;128;p3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al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40" name="Google Shape;140;p3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s-E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s-E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al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6" name="Google Shape;146;p3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7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7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60" name="Google Shape;160;p3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4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26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26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0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2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21"/>
          <p:cNvGrpSpPr/>
          <p:nvPr/>
        </p:nvGrpSpPr>
        <p:grpSpPr>
          <a:xfrm>
            <a:off x="27222" y="-32"/>
            <a:ext cx="2356674" cy="6853285"/>
            <a:chOff x="6627813" y="195454"/>
            <a:chExt cx="1952625" cy="5678297"/>
          </a:xfrm>
        </p:grpSpPr>
        <p:sp>
          <p:nvSpPr>
            <p:cNvPr id="24" name="Google Shape;24;p21"/>
            <p:cNvSpPr/>
            <p:nvPr/>
          </p:nvSpPr>
          <p:spPr>
            <a:xfrm>
              <a:off x="6627813" y="195454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2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3541" y="0"/>
            <a:ext cx="40184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"/>
          <p:cNvSpPr txBox="1"/>
          <p:nvPr>
            <p:ph type="ctrTitle"/>
          </p:nvPr>
        </p:nvSpPr>
        <p:spPr>
          <a:xfrm>
            <a:off x="479250" y="2636750"/>
            <a:ext cx="9133800" cy="16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B20"/>
              </a:buClr>
              <a:buSzPts val="3600"/>
              <a:buFont typeface="Arial"/>
              <a:buNone/>
            </a:pPr>
            <a:r>
              <a:rPr b="1" lang="es-ES" sz="2800">
                <a:solidFill>
                  <a:srgbClr val="432B20"/>
                </a:solidFill>
              </a:rPr>
              <a:t>Simposio: Patrimonio musical, historia y antropología de la música en la ciudad de Cáceres. Un proyecto modelo para el entendimiento desde el conocimiento en contextos educativos y sociales. </a:t>
            </a:r>
            <a:endParaRPr b="1" sz="2800">
              <a:solidFill>
                <a:srgbClr val="432B2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B20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432B20"/>
              </a:solidFill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479250" y="389350"/>
            <a:ext cx="9266700" cy="17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b="1" lang="es-ES" sz="3900">
                <a:solidFill>
                  <a:srgbClr val="4A5241"/>
                </a:solidFill>
              </a:rPr>
              <a:t>FOROEM 2022. Badajoz, 24/03/2022</a:t>
            </a:r>
            <a:br>
              <a:rPr b="1" lang="es-ES" sz="3900">
                <a:solidFill>
                  <a:srgbClr val="4A5241"/>
                </a:solidFill>
              </a:rPr>
            </a:br>
            <a:endParaRPr b="1" sz="3900">
              <a:solidFill>
                <a:srgbClr val="4A5241"/>
              </a:solidFill>
            </a:endParaRPr>
          </a:p>
          <a:p>
            <a:pPr indent="0" lvl="0" marL="5029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t/>
            </a:r>
            <a:endParaRPr b="1" sz="3900">
              <a:solidFill>
                <a:srgbClr val="4A5241"/>
              </a:solidFill>
            </a:endParaRPr>
          </a:p>
        </p:txBody>
      </p:sp>
      <p:pic>
        <p:nvPicPr>
          <p:cNvPr id="171" name="Google Shape;17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3326" y="5283012"/>
            <a:ext cx="1789597" cy="85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0822" y="6129651"/>
            <a:ext cx="815502" cy="6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"/>
          <p:cNvSpPr/>
          <p:nvPr/>
        </p:nvSpPr>
        <p:spPr>
          <a:xfrm>
            <a:off x="6066541" y="6348169"/>
            <a:ext cx="4095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Fondo Europeo de Desarrollo Regional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6640968" y="6579001"/>
            <a:ext cx="2215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manera de hacer Europa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 txBox="1"/>
          <p:nvPr>
            <p:ph idx="1" type="subTitle"/>
          </p:nvPr>
        </p:nvSpPr>
        <p:spPr>
          <a:xfrm>
            <a:off x="1113175" y="5447701"/>
            <a:ext cx="7743600" cy="14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s-ES" sz="1400">
                <a:solidFill>
                  <a:srgbClr val="4A5241"/>
                </a:solidFill>
              </a:rPr>
              <a:t>Grupo de Investigación “Patrimonio Musical, Cultura y Educación” (MUSAEXI)</a:t>
            </a:r>
            <a:endParaRPr b="1" sz="1400">
              <a:solidFill>
                <a:srgbClr val="4A52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s-ES" sz="1700">
                <a:solidFill>
                  <a:srgbClr val="4A5241"/>
                </a:solidFill>
              </a:rPr>
              <a:t>Universidad de Extremadura</a:t>
            </a:r>
            <a:endParaRPr b="1" sz="1700">
              <a:solidFill>
                <a:srgbClr val="4A52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s-ES" sz="1500">
                <a:solidFill>
                  <a:srgbClr val="4A5241"/>
                </a:solidFill>
              </a:rPr>
              <a:t>https://ror.org/0174shg90</a:t>
            </a:r>
            <a:endParaRPr b="1" sz="1500">
              <a:solidFill>
                <a:srgbClr val="4A52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800">
              <a:solidFill>
                <a:srgbClr val="4A52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"/>
          <p:cNvSpPr txBox="1"/>
          <p:nvPr/>
        </p:nvSpPr>
        <p:spPr>
          <a:xfrm>
            <a:off x="1837225" y="4017671"/>
            <a:ext cx="5776800" cy="20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>
                <a:solidFill>
                  <a:srgbClr val="4A5241"/>
                </a:solidFill>
              </a:rPr>
              <a:t>Propuestas de actuación, mapeo y rutas musicales </a:t>
            </a:r>
            <a:endParaRPr b="1" sz="2300">
              <a:solidFill>
                <a:srgbClr val="4A524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S" sz="2300">
                <a:solidFill>
                  <a:srgbClr val="4A5241"/>
                </a:solidFill>
              </a:rPr>
              <a:t>Martín Gómez-Ullate</a:t>
            </a:r>
            <a:endParaRPr b="1" sz="2300">
              <a:solidFill>
                <a:srgbClr val="4A524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300">
              <a:solidFill>
                <a:srgbClr val="4A5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5e702716e_0_32"/>
          <p:cNvSpPr txBox="1"/>
          <p:nvPr>
            <p:ph type="title"/>
          </p:nvPr>
        </p:nvSpPr>
        <p:spPr>
          <a:xfrm>
            <a:off x="1675500" y="0"/>
            <a:ext cx="104772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254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254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254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40"/>
              <a:buFont typeface="Arial"/>
              <a:buNone/>
            </a:pPr>
            <a:r>
              <a:t/>
            </a:r>
            <a:endParaRPr sz="2540">
              <a:solidFill>
                <a:srgbClr val="C00000"/>
              </a:solidFill>
            </a:endParaRPr>
          </a:p>
        </p:txBody>
      </p:sp>
      <p:sp>
        <p:nvSpPr>
          <p:cNvPr id="183" name="Google Shape;183;ge5e702716e_0_32"/>
          <p:cNvSpPr/>
          <p:nvPr/>
        </p:nvSpPr>
        <p:spPr>
          <a:xfrm>
            <a:off x="1505400" y="3975053"/>
            <a:ext cx="9521400" cy="15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1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e5e702716e_0_32"/>
          <p:cNvSpPr txBox="1"/>
          <p:nvPr/>
        </p:nvSpPr>
        <p:spPr>
          <a:xfrm>
            <a:off x="934775" y="-110425"/>
            <a:ext cx="10339800" cy="12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E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inspirador: </a:t>
            </a:r>
            <a:r>
              <a:rPr lang="es-E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Madrid Music Map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e5e702716e_0_32"/>
          <p:cNvPicPr preferRelativeResize="0"/>
          <p:nvPr/>
        </p:nvPicPr>
        <p:blipFill rotWithShape="1">
          <a:blip r:embed="rId3">
            <a:alphaModFix/>
          </a:blip>
          <a:srcRect b="0" l="-2150" r="2149" t="0"/>
          <a:stretch/>
        </p:blipFill>
        <p:spPr>
          <a:xfrm>
            <a:off x="1505400" y="455012"/>
            <a:ext cx="9979425" cy="6283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ee99c09d6_1_2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1ee99c09d6_1_2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g11ee99c09d6_1_2"/>
          <p:cNvPicPr preferRelativeResize="0"/>
          <p:nvPr/>
        </p:nvPicPr>
        <p:blipFill rotWithShape="1">
          <a:blip r:embed="rId3">
            <a:alphaModFix/>
          </a:blip>
          <a:srcRect b="7218" l="-1584" r="0" t="26918"/>
          <a:stretch/>
        </p:blipFill>
        <p:spPr>
          <a:xfrm>
            <a:off x="63800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9ef856d05_0_28"/>
          <p:cNvSpPr txBox="1"/>
          <p:nvPr>
            <p:ph type="title"/>
          </p:nvPr>
        </p:nvSpPr>
        <p:spPr>
          <a:xfrm>
            <a:off x="1675500" y="0"/>
            <a:ext cx="104772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ES" sz="3540">
                <a:solidFill>
                  <a:srgbClr val="C00000"/>
                </a:solidFill>
              </a:rPr>
              <a:t>Ruta del Flamenco</a:t>
            </a:r>
            <a:endParaRPr sz="3540">
              <a:solidFill>
                <a:srgbClr val="C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4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</p:txBody>
      </p:sp>
      <p:sp>
        <p:nvSpPr>
          <p:cNvPr id="200" name="Google Shape;200;gf9ef856d05_0_28"/>
          <p:cNvSpPr/>
          <p:nvPr/>
        </p:nvSpPr>
        <p:spPr>
          <a:xfrm>
            <a:off x="1505400" y="3975053"/>
            <a:ext cx="9521400" cy="15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1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f9ef856d05_0_28"/>
          <p:cNvPicPr preferRelativeResize="0"/>
          <p:nvPr/>
        </p:nvPicPr>
        <p:blipFill rotWithShape="1">
          <a:blip r:embed="rId3">
            <a:alphaModFix/>
          </a:blip>
          <a:srcRect b="7344" l="980" r="-980" t="10045"/>
          <a:stretch/>
        </p:blipFill>
        <p:spPr>
          <a:xfrm>
            <a:off x="293800" y="1273775"/>
            <a:ext cx="11859301" cy="5508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9ef856d05_0_37"/>
          <p:cNvSpPr txBox="1"/>
          <p:nvPr>
            <p:ph type="title"/>
          </p:nvPr>
        </p:nvSpPr>
        <p:spPr>
          <a:xfrm>
            <a:off x="1675500" y="0"/>
            <a:ext cx="104772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ES" sz="3540">
                <a:solidFill>
                  <a:srgbClr val="C00000"/>
                </a:solidFill>
              </a:rPr>
              <a:t>Elementos históricos, didácticos, interactivos</a:t>
            </a:r>
            <a:endParaRPr sz="3540">
              <a:solidFill>
                <a:srgbClr val="C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4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</p:txBody>
      </p:sp>
      <p:sp>
        <p:nvSpPr>
          <p:cNvPr id="208" name="Google Shape;208;gf9ef856d05_0_37"/>
          <p:cNvSpPr/>
          <p:nvPr/>
        </p:nvSpPr>
        <p:spPr>
          <a:xfrm>
            <a:off x="1505400" y="3975053"/>
            <a:ext cx="9521400" cy="15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1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gf9ef856d05_0_37"/>
          <p:cNvPicPr preferRelativeResize="0"/>
          <p:nvPr/>
        </p:nvPicPr>
        <p:blipFill rotWithShape="1">
          <a:blip r:embed="rId3">
            <a:alphaModFix/>
          </a:blip>
          <a:srcRect b="5703" l="0" r="882" t="9922"/>
          <a:stretch/>
        </p:blipFill>
        <p:spPr>
          <a:xfrm>
            <a:off x="122125" y="1204800"/>
            <a:ext cx="11997824" cy="57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9ef856d05_0_45"/>
          <p:cNvSpPr txBox="1"/>
          <p:nvPr>
            <p:ph type="title"/>
          </p:nvPr>
        </p:nvSpPr>
        <p:spPr>
          <a:xfrm>
            <a:off x="1675500" y="0"/>
            <a:ext cx="104772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ES" sz="3540">
                <a:solidFill>
                  <a:srgbClr val="C00000"/>
                </a:solidFill>
              </a:rPr>
              <a:t>Elementos didácticos</a:t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4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4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</p:txBody>
      </p:sp>
      <p:sp>
        <p:nvSpPr>
          <p:cNvPr id="216" name="Google Shape;216;gf9ef856d05_0_45"/>
          <p:cNvSpPr/>
          <p:nvPr/>
        </p:nvSpPr>
        <p:spPr>
          <a:xfrm>
            <a:off x="1505400" y="3975053"/>
            <a:ext cx="9521400" cy="15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1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gf9ef856d05_0_45"/>
          <p:cNvPicPr preferRelativeResize="0"/>
          <p:nvPr/>
        </p:nvPicPr>
        <p:blipFill rotWithShape="1">
          <a:blip r:embed="rId3">
            <a:alphaModFix/>
          </a:blip>
          <a:srcRect b="5754" l="0" r="3901" t="14322"/>
          <a:stretch/>
        </p:blipFill>
        <p:spPr>
          <a:xfrm>
            <a:off x="237788" y="1227300"/>
            <a:ext cx="11716424" cy="54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9ef856d05_0_53"/>
          <p:cNvSpPr txBox="1"/>
          <p:nvPr>
            <p:ph type="title"/>
          </p:nvPr>
        </p:nvSpPr>
        <p:spPr>
          <a:xfrm>
            <a:off x="1675500" y="0"/>
            <a:ext cx="104772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ES" sz="3540">
                <a:solidFill>
                  <a:srgbClr val="C00000"/>
                </a:solidFill>
              </a:rPr>
              <a:t>Mapping and educational cases: Flamenco</a:t>
            </a:r>
            <a:endParaRPr sz="3540">
              <a:solidFill>
                <a:srgbClr val="C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40"/>
              <a:buFont typeface="Arial"/>
              <a:buNone/>
            </a:pPr>
            <a:r>
              <a:t/>
            </a:r>
            <a:endParaRPr sz="3540">
              <a:solidFill>
                <a:srgbClr val="C00000"/>
              </a:solidFill>
            </a:endParaRPr>
          </a:p>
        </p:txBody>
      </p:sp>
      <p:sp>
        <p:nvSpPr>
          <p:cNvPr id="224" name="Google Shape;224;gf9ef856d05_0_53"/>
          <p:cNvSpPr txBox="1"/>
          <p:nvPr/>
        </p:nvSpPr>
        <p:spPr>
          <a:xfrm>
            <a:off x="2724600" y="1259600"/>
            <a:ext cx="104772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s-ES" sz="2100"/>
              <a:t>Cantaores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s-ES" sz="2100"/>
              <a:t>Palos y cantes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s-ES" sz="2100"/>
              <a:t>Contexto cultural (“¡Mu bien cantao, más vino camarero!”)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s-ES" sz="2100"/>
              <a:t>Métricas simples y complejas de los compases flamencos </a:t>
            </a:r>
            <a:endParaRPr sz="21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/>
              <a:t>(X _ _ X _ _ X _ X _ X _)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s-ES" sz="2100"/>
              <a:t>Flamenco en el cine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s-ES" sz="2100"/>
              <a:t>Baile Flamenco -Estilos, pasos...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s-ES" sz="2100"/>
              <a:t>Flamenco, poesía y filosofía popular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s-ES" sz="2100"/>
              <a:t>La Saeta, Cáceres y la Semana Santa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s-ES" sz="2100"/>
              <a:t>Educación en el cante (saeta)</a:t>
            </a:r>
            <a:endParaRPr sz="21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225" name="Google Shape;225;gf9ef856d05_0_53"/>
          <p:cNvSpPr/>
          <p:nvPr/>
        </p:nvSpPr>
        <p:spPr>
          <a:xfrm>
            <a:off x="1505400" y="3975053"/>
            <a:ext cx="9521400" cy="15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1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/>
          <p:nvPr>
            <p:ph type="title"/>
          </p:nvPr>
        </p:nvSpPr>
        <p:spPr>
          <a:xfrm>
            <a:off x="2203979" y="1701799"/>
            <a:ext cx="8930700" cy="21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4120"/>
              </a:buClr>
              <a:buSzPts val="6000"/>
              <a:buFont typeface="Teko"/>
              <a:buNone/>
            </a:pPr>
            <a:r>
              <a:rPr b="1" i="1" lang="es-ES" sz="6000">
                <a:solidFill>
                  <a:srgbClr val="8D4120"/>
                </a:solidFill>
                <a:latin typeface="Teko"/>
                <a:ea typeface="Teko"/>
                <a:cs typeface="Teko"/>
                <a:sym typeface="Teko"/>
              </a:rPr>
              <a:t>¡ Muchas Gracias !</a:t>
            </a:r>
            <a:endParaRPr b="1" i="1" sz="6000">
              <a:solidFill>
                <a:srgbClr val="8D412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31" name="Google Shape;231;p20"/>
          <p:cNvSpPr txBox="1"/>
          <p:nvPr>
            <p:ph idx="1" type="body"/>
          </p:nvPr>
        </p:nvSpPr>
        <p:spPr>
          <a:xfrm>
            <a:off x="2073498" y="5318293"/>
            <a:ext cx="9957600" cy="12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i="1"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piral">
  <a:themeElements>
    <a:clrScheme name="Anaranjado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2017-06-05T15:34:58Z</dcterms:created>
  <dc:creator>mercedes</dc:creator>
</cp:coreProperties>
</file>